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0f2e99f0f59471f" /><Relationship Type="http://schemas.openxmlformats.org/officeDocument/2006/relationships/extended-properties" Target="/docProps/app.xml" Id="R43d1b33abfa7455e" /><Relationship Type="http://schemas.openxmlformats.org/officeDocument/2006/relationships/officeDocument" Target="/ppt/presentation.xml" Id="Raac8889747284d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659cdd17146e8"/>
  </p:sldMasterIdLst>
  <p:notesMasterIdLst>
    <p:notesMasterId xmlns:r="http://schemas.openxmlformats.org/officeDocument/2006/relationships" r:id="R51e42eafb95d4ff1"/>
  </p:notesMasterIdLst>
  <p:sldIdLst>
    <p:sldId xmlns:r="http://schemas.openxmlformats.org/officeDocument/2006/relationships" id="256" r:id="R32d440ed271d475d"/>
    <p:sldId xmlns:r="http://schemas.openxmlformats.org/officeDocument/2006/relationships" id="257" r:id="Rfb8dcfb227d24db0"/>
    <p:sldId xmlns:r="http://schemas.openxmlformats.org/officeDocument/2006/relationships" id="258" r:id="Rca105360e2de49c6"/>
    <p:sldId xmlns:r="http://schemas.openxmlformats.org/officeDocument/2006/relationships" id="259" r:id="R98f015071cbd4ab6"/>
    <p:sldId xmlns:r="http://schemas.openxmlformats.org/officeDocument/2006/relationships" id="260" r:id="Rb1e9a3502b52414c"/>
    <p:sldId xmlns:r="http://schemas.openxmlformats.org/officeDocument/2006/relationships" id="261" r:id="Rc8b10826df7a4ce1"/>
    <p:sldId xmlns:r="http://schemas.openxmlformats.org/officeDocument/2006/relationships" id="262" r:id="Rb1222f06b0e446fa"/>
    <p:sldId xmlns:r="http://schemas.openxmlformats.org/officeDocument/2006/relationships" id="263" r:id="Rae857e3594ce4023"/>
    <p:sldId xmlns:r="http://schemas.openxmlformats.org/officeDocument/2006/relationships" id="264" r:id="Rb3604dad8b674cd5"/>
    <p:sldId xmlns:r="http://schemas.openxmlformats.org/officeDocument/2006/relationships" id="265" r:id="R6a3a8f983042436c"/>
    <p:sldId xmlns:r="http://schemas.openxmlformats.org/officeDocument/2006/relationships" id="266" r:id="R746d110be1f84613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aaf7b8055d814775" /><Relationship Type="http://schemas.openxmlformats.org/officeDocument/2006/relationships/slideMaster" Target="/ppt/slideMasters/slideMaster1.xml" Id="Rb68659cdd17146e8" /><Relationship Type="http://schemas.openxmlformats.org/officeDocument/2006/relationships/notesMaster" Target="/ppt/notesMasters/notesMaster1.xml" Id="R51e42eafb95d4ff1" /><Relationship Type="http://schemas.openxmlformats.org/officeDocument/2006/relationships/presProps" Target="/ppt/presProps.xml" Id="Ree3d30dd2bf449c7" /><Relationship Type="http://schemas.openxmlformats.org/officeDocument/2006/relationships/tableStyles" Target="/ppt/tableStyles.xml" Id="R0a153bcda1204eae" /><Relationship Type="http://schemas.openxmlformats.org/officeDocument/2006/relationships/slide" Target="/ppt/slides/slide1.xml" Id="R32d440ed271d475d" /><Relationship Type="http://schemas.openxmlformats.org/officeDocument/2006/relationships/slide" Target="/ppt/slides/slide2.xml" Id="Rfb8dcfb227d24db0" /><Relationship Type="http://schemas.openxmlformats.org/officeDocument/2006/relationships/slide" Target="/ppt/slides/slide3.xml" Id="Rca105360e2de49c6" /><Relationship Type="http://schemas.openxmlformats.org/officeDocument/2006/relationships/slide" Target="/ppt/slides/slide4.xml" Id="R98f015071cbd4ab6" /><Relationship Type="http://schemas.openxmlformats.org/officeDocument/2006/relationships/slide" Target="/ppt/slides/slide5.xml" Id="Rb1e9a3502b52414c" /><Relationship Type="http://schemas.openxmlformats.org/officeDocument/2006/relationships/slide" Target="/ppt/slides/slide6.xml" Id="Rc8b10826df7a4ce1" /><Relationship Type="http://schemas.openxmlformats.org/officeDocument/2006/relationships/slide" Target="/ppt/slides/slide7.xml" Id="Rb1222f06b0e446fa" /><Relationship Type="http://schemas.openxmlformats.org/officeDocument/2006/relationships/slide" Target="/ppt/slides/slide8.xml" Id="Rae857e3594ce4023" /><Relationship Type="http://schemas.openxmlformats.org/officeDocument/2006/relationships/slide" Target="/ppt/slides/slide9.xml" Id="Rb3604dad8b674cd5" /><Relationship Type="http://schemas.openxmlformats.org/officeDocument/2006/relationships/slide" Target="/ppt/slides/slide10.xml" Id="R6a3a8f983042436c" /><Relationship Type="http://schemas.openxmlformats.org/officeDocument/2006/relationships/slide" Target="/ppt/slides/slide11.xml" Id="R746d110be1f8461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a11fcd998472457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d80aa74f079d4940" /><Relationship Type="http://schemas.openxmlformats.org/officeDocument/2006/relationships/notesMaster" Target="/ppt/notesMasters/notesMaster1.xml" Id="R5466ed8af571492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d6e227e2acc4fdf" /><Relationship Type="http://schemas.openxmlformats.org/officeDocument/2006/relationships/notesMaster" Target="/ppt/notesMasters/notesMaster1.xml" Id="Rc5cbe5ff681542c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5f281c746782478e" /><Relationship Type="http://schemas.openxmlformats.org/officeDocument/2006/relationships/notesMaster" Target="/ppt/notesMasters/notesMaster1.xml" Id="R8123387ede034a9b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2da340b392142c8" /><Relationship Type="http://schemas.openxmlformats.org/officeDocument/2006/relationships/notesMaster" Target="/ppt/notesMasters/notesMaster1.xml" Id="Rfe8dc321a2cb416b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657666add9f4cd4" /><Relationship Type="http://schemas.openxmlformats.org/officeDocument/2006/relationships/notesMaster" Target="/ppt/notesMasters/notesMaster1.xml" Id="R4b8dd84bd0f743b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db56c6225ea2490f" /><Relationship Type="http://schemas.openxmlformats.org/officeDocument/2006/relationships/notesMaster" Target="/ppt/notesMasters/notesMaster1.xml" Id="R3bed2097dc64493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763339bf6b34354" /><Relationship Type="http://schemas.openxmlformats.org/officeDocument/2006/relationships/notesMaster" Target="/ppt/notesMasters/notesMaster1.xml" Id="R8769ae413a5d4128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ccf6a34ccbd4226" /><Relationship Type="http://schemas.openxmlformats.org/officeDocument/2006/relationships/notesMaster" Target="/ppt/notesMasters/notesMaster1.xml" Id="Rc87ef1f27b02464c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63d3b89278e4bb1" /><Relationship Type="http://schemas.openxmlformats.org/officeDocument/2006/relationships/notesMaster" Target="/ppt/notesMasters/notesMaster1.xml" Id="R6967d0524ccd498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9a32ea0fa664426" /><Relationship Type="http://schemas.openxmlformats.org/officeDocument/2006/relationships/notesMaster" Target="/ppt/notesMasters/notesMaster1.xml" Id="Rf50a79378eb34a7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4bf175aa4bb48af" /><Relationship Type="http://schemas.openxmlformats.org/officeDocument/2006/relationships/notesMaster" Target="/ppt/notesMasters/notesMaster1.xml" Id="R985d8771feb7432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deck alongside the interactive prototype.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slide is a control framework, not a complete legal checklist. Link users to current official obligations by entity, state and sector.</a:t>
            </a:r>
          </a:p>
          <a:p xmlns:a="http://schemas.openxmlformats.org/drawingml/2006/main">
            <a:r>
              <a:t>https://www.mca.gov.in/content/mca/global/en/home.html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https://www.mca.gov.in/content/mca/global/en/home.html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End with the boundary: training and preparation happen here; statutory submission remains with the competent authority.</a:t>
            </a:r>
          </a:p>
          <a:p xmlns:a="http://schemas.openxmlformats.org/drawingml/2006/main">
            <a:r>
              <a:t>https://www.mca.gov.in/content/mca/global/en/home.html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https://www.mca.gov.in/content/mca/global/en/home.html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that the assisted route is a simulation, not a production integration.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Document requirements vary by company type and facts. Use the official checklist current on the filing date.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promise eligibility or approval. Confirm the current role-registration and DSC instructions on MCA.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Part A may be filed separately or with Part B. Verify name rules and current search tools.</a:t>
            </a:r>
          </a:p>
          <a:p xmlns:a="http://schemas.openxmlformats.org/drawingml/2006/main">
            <a:r>
              <a:t>https://www.mca.gov.in/Ministry/pdf/SpicePlusFAQS_12032021.pdf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https://www.mca.gov.in/Ministry/pdf/SpicePlusFAQS_12032021.pdf</a:t>
            </a:r>
          </a:p>
          <a:p xmlns:a="http://schemas.openxmlformats.org/drawingml/2006/main">
            <a:r>
              <a:t>https://www.mca.gov.in/content/dam/mca/pdf/SPICEplus-and-linked-filings-FAQs-V3-20230122.pdf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Demonstrate the scope-selection screen and exact authorisation action. The prototype does not connect to DigiLocker or API Setu.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https://www.digilocker.gov.in/web/security-architecture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https://www.digilocker.gov.in/web/security-architecture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receipt to explain traceability, time-bound access and revocation.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https://www.digilocker.gov.in/web/partners/requesters</a:t>
            </a:r>
          </a:p>
          <a:p xmlns:a="http://schemas.openxmlformats.org/drawingml/2006/main">
            <a:r>
              <a:t>Source: Business Facilitation Portal synthetic simulation.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precise linked-form set depends on the company and applicant facts. Follow the current MCA sequence.</a:t>
            </a:r>
          </a:p>
          <a:p xmlns:a="http://schemas.openxmlformats.org/drawingml/2006/main">
            <a:r>
              <a:t>https://www.mca.gov.in/Ministry/pdf/SPICe%2Band_linked_filings_FAQs_V3_13%20Jan_2022_updated.pdf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https://www.mca.gov.in/Ministry/pdf/SPICe%2Band_linked_filings_FAQs_V3_13%20Jan_2022_updated.pdf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Explain the difference between submitted, signed, uploaded, paid and approved. Avoid promising processing times.</a:t>
            </a:r>
          </a:p>
          <a:p xmlns:a="http://schemas.openxmlformats.org/drawingml/2006/main">
            <a:r>
              <a:t>https://www.mca.gov.in/Ministry/pdf/SPICe%2Band_linked_filings_FAQs_V3_13%20Jan_2022_updated.pdf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https://www.mca.gov.in/Ministry/pdf/SPICe%2Band_linked_filings_FAQs_V3_13%20Jan_2022_updated.pdf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04857096f4b9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67462e85ea52467a" /><Relationship Type="http://schemas.openxmlformats.org/officeDocument/2006/relationships/slideLayout" Target="/ppt/slideLayouts/slideLayout1.xml" Id="R66bf7c94b68d4805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f7c94b68d4805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323320267e45d2" /><Relationship Type="http://schemas.openxmlformats.org/officeDocument/2006/relationships/image" Target="/ppt/media/image.jpeg" Id="R503bec016ca348f5" /><Relationship Type="http://schemas.openxmlformats.org/officeDocument/2006/relationships/notesSlide" Target="/ppt/notesSlides/notesSlide1.xml" Id="Rcdd44201af9d45e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6791eed24448b" /><Relationship Type="http://schemas.openxmlformats.org/officeDocument/2006/relationships/notesSlide" Target="/ppt/notesSlides/notesSlide10.xml" Id="R6e15ee266901482f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511e296b54aa1" /><Relationship Type="http://schemas.openxmlformats.org/officeDocument/2006/relationships/notesSlide" Target="/ppt/notesSlides/notesSlide11.xml" Id="Re0a5c3d5886349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e67ed3b4f4459" /><Relationship Type="http://schemas.openxmlformats.org/officeDocument/2006/relationships/image" Target="/ppt/media/image.png" Id="Rafe1f7d5ceca4731" /><Relationship Type="http://schemas.openxmlformats.org/officeDocument/2006/relationships/notesSlide" Target="/ppt/notesSlides/notesSlide2.xml" Id="R3f513a1d571244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df286f6cc645a9" /><Relationship Type="http://schemas.openxmlformats.org/officeDocument/2006/relationships/notesSlide" Target="/ppt/notesSlides/notesSlide3.xml" Id="Rce689ab64d1d4b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c10b623df4de9" /><Relationship Type="http://schemas.openxmlformats.org/officeDocument/2006/relationships/notesSlide" Target="/ppt/notesSlides/notesSlide4.xml" Id="R5c401e913e77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9ae5cb0c7413a" /><Relationship Type="http://schemas.openxmlformats.org/officeDocument/2006/relationships/notesSlide" Target="/ppt/notesSlides/notesSlide5.xml" Id="R1236ea29ae8a45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a84474f86a4a7d" /><Relationship Type="http://schemas.openxmlformats.org/officeDocument/2006/relationships/image" Target="/ppt/media/image2.png" Id="Rfb9b75d2c0f04fac" /><Relationship Type="http://schemas.openxmlformats.org/officeDocument/2006/relationships/image" Target="/ppt/media/image3.png" Id="Re32855a93c544745" /><Relationship Type="http://schemas.openxmlformats.org/officeDocument/2006/relationships/notesSlide" Target="/ppt/notesSlides/notesSlide6.xml" Id="R54aa5f26a4c44c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3fcdadc4c4941" /><Relationship Type="http://schemas.openxmlformats.org/officeDocument/2006/relationships/image" Target="/ppt/media/image4.png" Id="R9e65abadd0bf4701" /><Relationship Type="http://schemas.openxmlformats.org/officeDocument/2006/relationships/notesSlide" Target="/ppt/notesSlides/notesSlide7.xml" Id="Rc380b25e45dd4aea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ce407473c44de6" /><Relationship Type="http://schemas.openxmlformats.org/officeDocument/2006/relationships/notesSlide" Target="/ppt/notesSlides/notesSlide8.xml" Id="Rca3d1066ceea405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fbb2a60f04750" /><Relationship Type="http://schemas.openxmlformats.org/officeDocument/2006/relationships/notesSlide" Target="/ppt/notesSlides/notesSlide9.xml" Id="Rc79f8b727df2476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B35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20B2566-C46D-498E-A3BB-476076799B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714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64FCC4-4869-47FA-957F-DD49B7478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85800"/>
            <a:ext cx="18097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14B68"/>
          </a:solidFill>
          <a:ln xmlns:a="http://schemas.openxmlformats.org/drawingml/2006/main" w="9525">
            <a:solidFill>
              <a:srgbClr val="214B68"/>
            </a:solidFill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7F9D63-6E7D-46C0-82CC-5D9230472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742950"/>
            <a:ext cx="16192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FFD6AB"/>
                </a:solidFill>
              </a:defRPr>
            </a:pPr>
            <a:r>
              <a:rPr sz="750" b="1">
                <a:solidFill>
                  <a:srgbClr val="FFD6AB"/>
                </a:solidFill>
              </a:rPr>
              <a:t>MCA PORTAL TRAINING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C6A9D37-6096-4E05-A0EA-D8E930D38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04925"/>
            <a:ext cx="5381625" cy="1638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Register a company</a:t>
            </a:r>
          </a:p>
          <a:p xmlns:a="http://schemas.openxmlformats.org/drawingml/2006/main">
            <a:pPr algn="l">
              <a:defRPr sz="3600" b="1">
                <a:solidFill>
                  <a:srgbClr val="FFFFFF"/>
                </a:solidFill>
              </a:defRPr>
            </a:pPr>
            <a:r>
              <a:rPr sz="3600" b="1">
                <a:solidFill>
                  <a:srgbClr val="FFFFFF"/>
                </a:solidFill>
              </a:rPr>
              <a:t>with a clear route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0F7ABF-3B1D-447C-89A1-C7E01B1D3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14675"/>
            <a:ext cx="504825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D7E3EB"/>
                </a:solidFill>
              </a:defRPr>
            </a:pPr>
            <a:r>
              <a:rPr sz="1575" b="0">
                <a:solidFill>
                  <a:srgbClr val="D7E3EB"/>
                </a:solidFill>
              </a:rPr>
              <a:t>A guided training deck for first-time founders and registrars — from account preparation to post-incorporation actions.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F338E76-0562-4E49-ABFF-16B037DB8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4810125" cy="914400"/>
          </a:xfrm>
          <a:prstGeom xmlns:a="http://schemas.openxmlformats.org/drawingml/2006/main" prst="roundRect">
            <a:avLst>
              <a:gd name="adj" fmla="val 5208"/>
            </a:avLst>
          </a:prstGeom>
          <a:solidFill xmlns:a="http://schemas.openxmlformats.org/drawingml/2006/main">
            <a:srgbClr val="123F5E"/>
          </a:solidFill>
          <a:ln xmlns:a="http://schemas.openxmlformats.org/drawingml/2006/main" w="9525">
            <a:solidFill>
              <a:srgbClr val="2C5A7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E773A71-E527-4D98-A809-80F2DAD64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72050"/>
            <a:ext cx="4381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3F7FA"/>
                </a:solidFill>
              </a:defRPr>
            </a:pPr>
            <a:r>
              <a:rPr sz="1125" b="0">
                <a:solidFill>
                  <a:srgbClr val="F3F7FA"/>
                </a:solidFill>
              </a:rPr>
              <a:t>This is an independent training prototype. It does not file a form, make a payment or replace the authorised MCA portal.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3bec016ca348f5"/>
          <a:srcRect xmlns:a="http://schemas.openxmlformats.org/drawingml/2006/main" l="15947" t="0" r="15947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57950" y="1066800"/>
            <a:ext cx="5048250" cy="4171950"/>
          </a:xfrm>
          <a:prstGeom xmlns:a="http://schemas.openxmlformats.org/drawingml/2006/main" prst="roundRect">
            <a:avLst>
              <a:gd name="adj" fmla="val 1826"/>
            </a:avLst>
          </a:prstGeom>
        </p:spPr>
      </p:pic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A541BF4-1AAA-44B7-9B6A-BA1F64DD3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6267450"/>
            <a:ext cx="3810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9FB6C5"/>
                </a:solidFill>
              </a:defRPr>
            </a:pPr>
            <a:r>
              <a:rPr sz="900" b="1">
                <a:solidFill>
                  <a:srgbClr val="9FB6C5"/>
                </a:solidFill>
              </a:rPr>
              <a:t>Training edition · August 2026</a:t>
            </a:r>
          </a:p>
        </p:txBody>
      </p:sp>
    </p:spTree>
    <p:extLst>
      <p:ext uri="{BB962C8B-B14F-4D97-AF65-F5344CB8AC3E}">
        <p14:creationId xmlns:p14="http://schemas.microsoft.com/office/powerpoint/2010/main" val="167924346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28F77F1-4C48-4B24-A64E-E8527E2B9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BAFF3F1-3C76-42CD-9361-DDED24BAB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AFTER APPROVAL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AD02F04-04FF-41A9-B2F0-062ACF9D9C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The certificate starts the operating and compliance journey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37A3CBA-4E00-42E5-A294-A309DB959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Incorporation is not the end of the workflow. Establish ownership, banking, records and recurring responsibility.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600114-07F3-4B6A-A0A3-8A362693B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8A3CC3A-7CD1-4CFC-AAE2-270251C66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33600"/>
            <a:ext cx="10706100" cy="971550"/>
          </a:xfrm>
          <a:prstGeom xmlns:a="http://schemas.openxmlformats.org/drawingml/2006/main" prst="roundRect">
            <a:avLst>
              <a:gd name="adj" fmla="val 4902"/>
            </a:avLst>
          </a:prstGeom>
          <a:solidFill xmlns:a="http://schemas.openxmlformats.org/drawingml/2006/main">
            <a:srgbClr val="EDF5FB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147DABE-7A68-4116-B0F8-3CA9582AE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2343150"/>
            <a:ext cx="1028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48156E8-9BCD-4F04-95D1-403D8930E7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2400300"/>
            <a:ext cx="838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E97808"/>
                </a:solidFill>
              </a:defRPr>
            </a:pPr>
            <a:r>
              <a:rPr sz="750" b="1">
                <a:solidFill>
                  <a:srgbClr val="E97808"/>
                </a:solidFill>
              </a:rPr>
              <a:t>IMMEDIATE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AF58C16-54D8-43CC-AA17-6A9D077C7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305050"/>
            <a:ext cx="3733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3554"/>
                </a:solidFill>
              </a:defRPr>
            </a:pPr>
            <a:r>
              <a:rPr sz="1425" b="1">
                <a:solidFill>
                  <a:srgbClr val="0B3554"/>
                </a:solidFill>
              </a:rPr>
              <a:t>Read the certificate and master data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2470D5-051A-41C0-BB31-7F0F6B0328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2638425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Check the legal name, CIN, date, registered office and authorised/subscribed capital.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C8421C7-9289-43D8-8FF0-E5A7DCA27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333750"/>
            <a:ext cx="10706100" cy="971550"/>
          </a:xfrm>
          <a:prstGeom xmlns:a="http://schemas.openxmlformats.org/drawingml/2006/main" prst="roundRect">
            <a:avLst>
              <a:gd name="adj" fmla="val 4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2EC528C-B3EB-45C2-B2D5-B85C0C0BE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543300"/>
            <a:ext cx="1028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720E72-8B89-472C-841B-38B4918DC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3600450"/>
            <a:ext cx="838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E97808"/>
                </a:solidFill>
              </a:defRPr>
            </a:pPr>
            <a:r>
              <a:rPr sz="750" b="1">
                <a:solidFill>
                  <a:srgbClr val="E97808"/>
                </a:solidFill>
              </a:rPr>
              <a:t>NEXT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2F02672-5917-49E7-A27A-B137E3CA02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505200"/>
            <a:ext cx="3733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3554"/>
                </a:solidFill>
              </a:defRPr>
            </a:pPr>
            <a:r>
              <a:rPr sz="1425" b="1">
                <a:solidFill>
                  <a:srgbClr val="0B3554"/>
                </a:solidFill>
              </a:rPr>
              <a:t>Activate operations responsibly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C31AEFA-A340-4429-9EB7-8838C2988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3838575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Complete bank-account steps, subscriptions, registers and any commencement requirement that applies.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0CE242F-A16D-4CD8-A45F-C2E3928BD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533900"/>
            <a:ext cx="10706100" cy="971550"/>
          </a:xfrm>
          <a:prstGeom xmlns:a="http://schemas.openxmlformats.org/drawingml/2006/main" prst="roundRect">
            <a:avLst>
              <a:gd name="adj" fmla="val 490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986E2BC-2EBC-4D5D-A8B3-F52C36F5D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743450"/>
            <a:ext cx="10287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7EF"/>
          </a:solidFill>
          <a:ln xmlns:a="http://schemas.openxmlformats.org/drawingml/2006/main" w="9525">
            <a:solidFill>
              <a:srgbClr val="EDF7EF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23DE08B-5AEF-45B7-86C2-A9F606CC7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2975" y="4800600"/>
            <a:ext cx="8382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2F6B3D"/>
                </a:solidFill>
              </a:defRPr>
            </a:pPr>
            <a:r>
              <a:rPr sz="750" b="1">
                <a:solidFill>
                  <a:srgbClr val="2F6B3D"/>
                </a:solidFill>
              </a:rPr>
              <a:t>ONGOING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BDD18D2-474E-413B-A2CF-65F22A788A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4705350"/>
            <a:ext cx="37338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0B3554"/>
                </a:solidFill>
              </a:defRPr>
            </a:pPr>
            <a:r>
              <a:rPr sz="1425" b="1">
                <a:solidFill>
                  <a:srgbClr val="0B3554"/>
                </a:solidFill>
              </a:rPr>
              <a:t>Create a compliance calendar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297D38-2A1F-47F6-AB85-1B7BCA6FE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09800" y="5038725"/>
            <a:ext cx="85725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Board/annual actions, tax and labour obligations, licences, beneficial ownership and event-based filings.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309244D-69A7-4B25-9940-86A7D8EAB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829300"/>
            <a:ext cx="10706100" cy="304800"/>
          </a:xfrm>
          <a:prstGeom xmlns:a="http://schemas.openxmlformats.org/drawingml/2006/main" prst="roundRect">
            <a:avLst>
              <a:gd name="adj" fmla="val 12500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B429E4C-BC11-4214-9BF2-2CABA0E18D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915025"/>
            <a:ext cx="10248900" cy="142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00" b="1">
                <a:solidFill>
                  <a:srgbClr val="E97808"/>
                </a:solidFill>
              </a:defRPr>
            </a:pPr>
            <a:r>
              <a:rPr sz="900" b="1">
                <a:solidFill>
                  <a:srgbClr val="E97808"/>
                </a:solidFill>
              </a:rPr>
              <a:t>Entity type, state, sector and events change the checklist — keep the portal source-linked and date-stamped.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16E721-2C74-4BC7-9A49-A6572C223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0664CBE-05E1-49A9-9A0C-2B572D258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37594194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89CED91-5627-4D09-AA7D-3C2A374755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DE8376B-D477-49F0-B8E1-67B817BA9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TRAINING RECAP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ACCFD8-EC94-4369-B4C7-C249EFFC0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A beginner-friendly gateway still keeps the legal boundary clear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98C35F9-7427-4716-9F87-EDDDA7B1F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Guide, prepare and explain in plain language — but preserve consent, human responsibility and official submission.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02E5D92-952E-42EF-87B6-5FCD6135F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D4D55BC-B00D-407D-BDD3-7A21854CF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431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A61F03E-D177-4FFA-8268-7B8A791D0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3056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873E4CE-5C72-4171-B0DF-A3CCD663D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215265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Choose the manual or consent-assisted preparation route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C805379-31BD-4DFB-9D59-9F4A0B095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62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ADBAB3-92BA-4328-AF77-D7BC229A7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971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D1EB774-CC4C-47F2-8DA0-814E1DFC97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297180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Prepare people, address, activity and proposed name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AF7B1BB-86DD-447E-943C-2C145A09B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814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11DABE-2FBA-40E4-955E-F07A59645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86886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AD178B9-8E7B-4E66-A792-05DA9589E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52525" y="379095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Use SPICe+ Part A for the name and profile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F6FE8A6-0C6F-4707-BA4F-B46556F01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1431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A70C7A-6090-46A3-8C83-1217FE865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23056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E8684BA-2524-41EC-8903-DA4358F57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215265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Complete Part B and all applicable linked forms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CBC2EFD-7CC0-4261-8167-213C0F787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296227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59F1F88-5F0A-41FD-9C40-32580D183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04971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2979370-5FDD-4B57-B9DB-E600FD9A9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297180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Review, sign, upload, pay and retain evidence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1EA139D-3DE9-41AC-BB6B-A59150CB2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781425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66F284-F3C7-4D81-A8D8-0BA4A27EAA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29350" y="3868865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CD5D50F-036B-476A-AAA9-E4918CF2CA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3790950"/>
            <a:ext cx="46196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7384F"/>
                </a:solidFill>
              </a:defRPr>
            </a:pPr>
            <a:r>
              <a:rPr sz="1200" b="1">
                <a:solidFill>
                  <a:srgbClr val="17384F"/>
                </a:solidFill>
              </a:rPr>
              <a:t>Move into post-incorporation and recurring compliance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EEB906-88D5-4D85-A45F-B15BF7333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810125"/>
            <a:ext cx="10706100" cy="123825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0B3554"/>
          </a:solidFill>
          <a:ln xmlns:a="http://schemas.openxmlformats.org/drawingml/2006/main" w="9525">
            <a:solidFill>
              <a:srgbClr val="0B3554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B85C022-6352-4104-A818-EDAA2E24D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048250"/>
            <a:ext cx="5048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FFFFFF"/>
                </a:solidFill>
              </a:defRPr>
            </a:pPr>
            <a:r>
              <a:rPr sz="1725" b="1">
                <a:solidFill>
                  <a:srgbClr val="FFFFFF"/>
                </a:solidFill>
              </a:rPr>
              <a:t>Continue practising in the interactive prototype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AE86C54-D4C2-4448-9AAA-4B4BC41F9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476875"/>
            <a:ext cx="7239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D9E6EF"/>
                </a:solidFill>
              </a:defRPr>
            </a:pPr>
            <a:r>
              <a:rPr sz="1125" b="0">
                <a:solidFill>
                  <a:srgbClr val="D9E6EF"/>
                </a:solidFill>
              </a:rPr>
              <a:t>/signup  ·  /signup/digilocker  ·  /ease-of-doing-business?route=register-company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2445E45-D41D-45BB-ADB7-38D117DAE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00925" y="5067300"/>
            <a:ext cx="3590925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FFD7AD"/>
                </a:solidFill>
              </a:defRPr>
            </a:pPr>
            <a:r>
              <a:rPr sz="1200" b="1">
                <a:solidFill>
                  <a:srgbClr val="FFD7AD"/>
                </a:solidFill>
              </a:rPr>
              <a:t>Always verify the live service, fee and form requirements on mca.gov.in before filing.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9F0089E-2C18-4868-8D70-CC9EBB8D52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3345A08-1F44-46A9-B4A1-1E27498B0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26620642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89FD6AC-EAE6-4CE7-8FD7-428D7B81E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13354FD-521B-47B6-BAAE-6519E0F85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STEP 0 · CHOOSE YOUR ROUTE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F884DF-65EB-4705-BBA6-C1CA584E3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One account, two ways to prepare it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ACB887-6F69-46DD-8ED9-E20FAB177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The route changes how details are entered — not the statutory outcome.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F464613-33E1-4DB6-8A4F-771CC661C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02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fe1f7d5ceca4731"/>
          <a:srcRect xmlns:a="http://schemas.openxmlformats.org/drawingml/2006/main" l="2483" t="0" r="2483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2057400"/>
            <a:ext cx="7086600" cy="3962400"/>
          </a:xfrm>
          <a:prstGeom xmlns:a="http://schemas.openxmlformats.org/drawingml/2006/main" prst="roundRect">
            <a:avLst>
              <a:gd name="adj" fmla="val 1442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AB414E0-2DD7-4B6D-BE99-570827D2A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2343150"/>
            <a:ext cx="3143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0B3554"/>
                </a:solidFill>
              </a:defRPr>
            </a:pPr>
            <a:r>
              <a:rPr sz="1800" b="1">
                <a:solidFill>
                  <a:srgbClr val="0B3554"/>
                </a:solidFill>
              </a:rPr>
              <a:t>Choose according to where the details come from.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E5FE59-B294-4854-B4F1-0B18CC7D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3295650"/>
            <a:ext cx="3048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574"/>
                </a:solidFill>
              </a:defRPr>
            </a:pPr>
            <a:r>
              <a:rPr sz="1200" b="0">
                <a:solidFill>
                  <a:srgbClr val="536574"/>
                </a:solidFill>
              </a:rPr>
              <a:t>Type them when no verified document account is available.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DB53E2-74A8-4D0D-8BBB-85909F60B7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4143375"/>
            <a:ext cx="3048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36574"/>
                </a:solidFill>
              </a:defRPr>
            </a:pPr>
            <a:r>
              <a:rPr sz="1200" b="0">
                <a:solidFill>
                  <a:srgbClr val="536574"/>
                </a:solidFill>
              </a:rPr>
              <a:t>Use the assisted route when the holder wants to share selected issuer records.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E5D5BF3-1643-4441-8690-144E1E3D1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96250" y="5286375"/>
            <a:ext cx="304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F6B3D"/>
                </a:solidFill>
              </a:defRPr>
            </a:pPr>
            <a:r>
              <a:rPr sz="1275" b="1">
                <a:solidFill>
                  <a:srgbClr val="2F6B3D"/>
                </a:solidFill>
              </a:rPr>
              <a:t>Both routes open the same workspace.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7A2E472-A035-4EA8-8BDA-1A105A20D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81A498-C7FA-476B-83F2-A19A0E85D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149178700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4D827E5-D6B6-4458-9CBD-92BB4A85E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311850-68C4-4A3A-9377-DCE43758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BEFORE LOGIN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0EC17EB-0C09-4A4C-991D-7C1B0FC6F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Prepare the people, address and proposed activity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5F7476-1C00-4BF5-8986-9E375D0C4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Good preparation prevents most avoidable pauses during incorporation.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E1D53E-F389-4A1D-9788-9BFAD4E9CB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D93987-5D16-4700-BA80-9153D2C55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43125"/>
            <a:ext cx="3352800" cy="2914650"/>
          </a:xfrm>
          <a:prstGeom xmlns:a="http://schemas.openxmlformats.org/drawingml/2006/main" prst="roundRect">
            <a:avLst>
              <a:gd name="adj" fmla="val 1961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EE51842-6B76-4936-ABC1-617F792F6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F8B650-5171-4C86-86AC-16895501E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68690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F8FD68F-D021-45B7-A89A-E0F66F15C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95600"/>
            <a:ext cx="2895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84F"/>
                </a:solidFill>
              </a:defRPr>
            </a:pPr>
            <a:r>
              <a:rPr sz="1650" b="1">
                <a:solidFill>
                  <a:srgbClr val="17384F"/>
                </a:solidFill>
              </a:rPr>
              <a:t>Promoters and directors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ADB94FC-C95D-40BA-87E1-17A42F74FA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571875"/>
            <a:ext cx="28956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Names, identity/address proofs, email and mobile details; proposed subscribers and directors.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3E75769-BFD6-41EF-91C5-4638E85E4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24350" y="2143125"/>
            <a:ext cx="3352800" cy="2914650"/>
          </a:xfrm>
          <a:prstGeom xmlns:a="http://schemas.openxmlformats.org/drawingml/2006/main" prst="roundRect">
            <a:avLst>
              <a:gd name="adj" fmla="val 1961"/>
            </a:avLst>
          </a:prstGeom>
          <a:solidFill xmlns:a="http://schemas.openxmlformats.org/drawingml/2006/main">
            <a:srgbClr val="EEF7FF"/>
          </a:solidFill>
          <a:ln xmlns:a="http://schemas.openxmlformats.org/drawingml/2006/main" w="9525">
            <a:solidFill>
              <a:srgbClr val="EEF7FF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56E7AEE-B924-4DAA-AEC5-82C7A9021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81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0350E60-4DEA-489B-AD90-97AA1296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468690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534828-DD10-4BBC-95E3-E0BC88182B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895600"/>
            <a:ext cx="2895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84F"/>
                </a:solidFill>
              </a:defRPr>
            </a:pPr>
            <a:r>
              <a:rPr sz="1650" b="1">
                <a:solidFill>
                  <a:srgbClr val="17384F"/>
                </a:solidFill>
              </a:rPr>
              <a:t>Registered office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AEAE8B0-15FA-4283-A7F4-B521F90EB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3571875"/>
            <a:ext cx="28956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Address proof, recent utility bill and owner’s no-objection document where applicable.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E16B157-EFCC-47D7-B248-75865D283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43125"/>
            <a:ext cx="3352800" cy="2914650"/>
          </a:xfrm>
          <a:prstGeom xmlns:a="http://schemas.openxmlformats.org/drawingml/2006/main" prst="roundRect">
            <a:avLst>
              <a:gd name="adj" fmla="val 1961"/>
            </a:avLst>
          </a:prstGeom>
          <a:solidFill xmlns:a="http://schemas.openxmlformats.org/drawingml/2006/main">
            <a:srgbClr val="EDF7EF"/>
          </a:solidFill>
          <a:ln xmlns:a="http://schemas.openxmlformats.org/drawingml/2006/main" w="9525">
            <a:solidFill>
              <a:srgbClr val="EDF7EF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2611FB2-37B3-476E-89A6-9E37F1FD8C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3812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2F3B7E8-831A-483F-94F5-BFB8E849A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468690"/>
            <a:ext cx="3238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C5BF7A1-C368-4CBF-BED6-44D1D2C13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895600"/>
            <a:ext cx="28956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84F"/>
                </a:solidFill>
              </a:defRPr>
            </a:pPr>
            <a:r>
              <a:rPr sz="1650" b="1">
                <a:solidFill>
                  <a:srgbClr val="17384F"/>
                </a:solidFill>
              </a:rPr>
              <a:t>Proposed business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CAB809E-3F46-4B96-8C3B-7BCAA4D8DF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571875"/>
            <a:ext cx="28956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Plain-language objects, suitable NIC activity codes, company class/category and proposed capital.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8CB6CC-4996-4369-AFAA-76AF6AEAA0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276850"/>
            <a:ext cx="10706100" cy="781050"/>
          </a:xfrm>
          <a:prstGeom xmlns:a="http://schemas.openxmlformats.org/drawingml/2006/main" prst="roundRect">
            <a:avLst>
              <a:gd name="adj" fmla="val 487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0B17182-6E16-43D0-87B8-A659FFC2CD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476875"/>
            <a:ext cx="2266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0B3554"/>
                </a:solidFill>
              </a:defRPr>
            </a:pPr>
            <a:r>
              <a:rPr sz="1200" b="1">
                <a:solidFill>
                  <a:srgbClr val="0B3554"/>
                </a:solidFill>
              </a:rPr>
              <a:t>Keep a versioned folder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22015E9-755F-4F55-8DF5-02E87D23D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52775" y="5429250"/>
            <a:ext cx="78581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Use clear file names, confirm spelling across every record, and have the responsible professional review the final statutory package.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0DD1E6F-B85D-46C4-9640-07AB6563A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15B0D50-AE1F-487D-B574-807D049CD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200763099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532FF75-9686-4B03-89BB-5A2191448B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B4C4BF-EF42-4540-8169-3F33EBC15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STEP 1 · ACCESS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9AD9A66-3531-4EFF-A54C-A8BAD9A82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Create the MCA account and prepare digital signatures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F5C94CB-AB6E-4D19-B52F-30ADCC8B4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SPICe+ is a post-login service; signatories who affix DSC need the appropriate business-user role.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744444E-D342-4F91-B4A1-F09A768C8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7D27225-C320-407E-B6D3-4EE64463E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669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20848BF-3741-4F40-B6CE-966CC9E69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3336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FAB655A-2074-4784-AFE6-33A79C196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247900"/>
            <a:ext cx="42576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84F"/>
                </a:solidFill>
              </a:defRPr>
            </a:pPr>
            <a:r>
              <a:rPr sz="1275" b="1">
                <a:solidFill>
                  <a:srgbClr val="17384F"/>
                </a:solidFill>
              </a:rPr>
              <a:t>Create or verify the MCA user account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5FB69CD-69D8-43C6-ABE4-F8EBE0F2A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505075"/>
            <a:ext cx="42576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Use the applicant’s controlled email and mobile. Confirm access before starting the webform.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931A95F-0DE0-4329-8374-D27BE7CA2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575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25D07D-039F-45AF-BDDF-76FB9880AD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3242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15E9280-1D95-48DA-BB64-A1B0FEBD9B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238500"/>
            <a:ext cx="42576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84F"/>
                </a:solidFill>
              </a:defRPr>
            </a:pPr>
            <a:r>
              <a:rPr sz="1275" b="1">
                <a:solidFill>
                  <a:srgbClr val="17384F"/>
                </a:solidFill>
              </a:rPr>
              <a:t>Register or upgrade the user role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3BD513-6143-4736-B74F-52A8CE8BA6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3495675"/>
            <a:ext cx="42576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The responsible signatories must be able to associate and use their Digital Signature Certificates.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0979864-CC91-4109-8C15-86D36D09F0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248150"/>
            <a:ext cx="323850" cy="3238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C587424-B150-4D4B-9309-78DF289D3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314825"/>
            <a:ext cx="3238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DECB69A-BEAD-493E-909C-C19760268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229100"/>
            <a:ext cx="425767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7384F"/>
                </a:solidFill>
              </a:defRPr>
            </a:pPr>
            <a:r>
              <a:rPr sz="1275" b="1">
                <a:solidFill>
                  <a:srgbClr val="17384F"/>
                </a:solidFill>
              </a:rPr>
              <a:t>Test the DSC environment early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A62FB0C-B133-42AB-A4ED-A79CC6241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4486275"/>
            <a:ext cx="425767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Certificate validity, name matching and signer mapping should be checked before final submission.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CBB3E6F-3F6A-4B0A-AC86-C31001330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43650" y="2152650"/>
            <a:ext cx="4819650" cy="3028950"/>
          </a:xfrm>
          <a:prstGeom xmlns:a="http://schemas.openxmlformats.org/drawingml/2006/main" prst="roundRect">
            <a:avLst>
              <a:gd name="adj" fmla="val 188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C535377-2551-4B43-9E0B-22DDC0D9C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400300"/>
            <a:ext cx="18097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97808"/>
                </a:solidFill>
              </a:defRPr>
            </a:pPr>
            <a:r>
              <a:rPr sz="900" b="1">
                <a:solidFill>
                  <a:srgbClr val="E97808"/>
                </a:solidFill>
              </a:rPr>
              <a:t>CONTROL CHECK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102D2C9-6B35-43AC-863E-FE23A84DE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705100"/>
            <a:ext cx="381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3554"/>
                </a:solidFill>
              </a:defRPr>
            </a:pPr>
            <a:r>
              <a:rPr sz="1875" b="1">
                <a:solidFill>
                  <a:srgbClr val="0B3554"/>
                </a:solidFill>
              </a:rPr>
              <a:t>Who does what?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518B8C5-2066-4723-A9AB-BB8DD6A41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209925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384F"/>
                </a:solidFill>
              </a:defRPr>
            </a:pPr>
            <a:r>
              <a:rPr sz="975" b="1">
                <a:solidFill>
                  <a:srgbClr val="17384F"/>
                </a:solidFill>
              </a:rPr>
              <a:t>Applicant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D6F9BA7-5D83-49DB-A00E-C93C4FF6D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0992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36574"/>
                </a:solidFill>
              </a:defRPr>
            </a:pPr>
            <a:r>
              <a:rPr sz="900" b="0">
                <a:solidFill>
                  <a:srgbClr val="536574"/>
                </a:solidFill>
              </a:rPr>
              <a:t>Provides accurate facts and approves the filing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4251136-6C20-4216-8F45-4BF5550E87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571875"/>
            <a:ext cx="424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FDB3DC0-32A4-43A3-885F-DFD406855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657600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384F"/>
                </a:solidFill>
              </a:defRPr>
            </a:pPr>
            <a:r>
              <a:rPr sz="975" b="1">
                <a:solidFill>
                  <a:srgbClr val="17384F"/>
                </a:solidFill>
              </a:rPr>
              <a:t>Director / subscriber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40A5D62-5FA7-4F67-B2DC-E1D2A161C4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65760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36574"/>
                </a:solidFill>
              </a:defRPr>
            </a:pPr>
            <a:r>
              <a:rPr sz="900" b="0">
                <a:solidFill>
                  <a:srgbClr val="536574"/>
                </a:solidFill>
              </a:rPr>
              <a:t>Reviews and signs the relevant documents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881EC67-6463-4C6F-839D-B11B30D4F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019550"/>
            <a:ext cx="424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8E23E9F-D95E-4733-A100-BFA0B46F1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105275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384F"/>
                </a:solidFill>
              </a:defRPr>
            </a:pPr>
            <a:r>
              <a:rPr sz="975" b="1">
                <a:solidFill>
                  <a:srgbClr val="17384F"/>
                </a:solidFill>
              </a:rPr>
              <a:t>Professional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2D2EEE8-A988-4308-BE76-4D7BB2C070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105275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36574"/>
                </a:solidFill>
              </a:defRPr>
            </a:pPr>
            <a:r>
              <a:rPr sz="900" b="0">
                <a:solidFill>
                  <a:srgbClr val="536574"/>
                </a:solidFill>
              </a:rPr>
              <a:t>Certifies where the law or form requires it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69D267E-8469-4881-B2E4-ADF44FE07C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467225"/>
            <a:ext cx="42481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AF8F59E-D8BF-4808-9761-393AEB8DD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552950"/>
            <a:ext cx="13525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17384F"/>
                </a:solidFill>
              </a:defRPr>
            </a:pPr>
            <a:r>
              <a:rPr sz="975" b="1">
                <a:solidFill>
                  <a:srgbClr val="17384F"/>
                </a:solidFill>
              </a:rPr>
              <a:t>Registrar of Companies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07E639F-0B0D-40A6-BE67-06BB1A4982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552950"/>
            <a:ext cx="2857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36574"/>
                </a:solidFill>
              </a:defRPr>
            </a:pPr>
            <a:r>
              <a:rPr sz="900" b="0">
                <a:solidFill>
                  <a:srgbClr val="536574"/>
                </a:solidFill>
              </a:rPr>
              <a:t>Examines the filing and communicates the outcome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952B2C71-F854-475C-9A86-EC18F5C7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9757227-E4B7-42D5-8476-4B5909B1B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83003116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9F71B3-8632-4930-95AA-3A962BCB69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2CA3191-5803-437D-8073-09CAA54FB2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STEP 2 · SPICE+ PART A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94E3F06-787C-49BE-9ADD-A99685F1D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Reserve a name that matches the proposed activity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9043B0-3838-45B5-BC11-0A77C566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Part A captures the company profile, activity codes and proposed name.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6A8740-C505-42DB-81B2-DC6464C29B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5225985-F95A-44FF-B769-0167A33DB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47900"/>
            <a:ext cx="2571750" cy="2190750"/>
          </a:xfrm>
          <a:prstGeom xmlns:a="http://schemas.openxmlformats.org/drawingml/2006/main" prst="roundRect">
            <a:avLst>
              <a:gd name="adj" fmla="val 21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09CF3A-395D-4EA4-8B56-9E7509183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4384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2396328-4E80-48F7-B9BA-5CA8E1C7D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87655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54"/>
                </a:solidFill>
              </a:defRPr>
            </a:pPr>
            <a:r>
              <a:rPr sz="1500" b="1">
                <a:solidFill>
                  <a:srgbClr val="0B3554"/>
                </a:solidFill>
              </a:rPr>
              <a:t>Define activity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B62CEA3-E176-44FE-8780-21983BBEA9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476625"/>
            <a:ext cx="2143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Write the main activity in plain language.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F8DADA2-337A-44BF-8051-37CDE0206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81350" y="30861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E97808"/>
                </a:solidFill>
              </a:defRPr>
            </a:pPr>
            <a:r>
              <a:rPr sz="1650" b="1">
                <a:solidFill>
                  <a:srgbClr val="E97808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44AD0D6-8EEC-4A44-B1A0-73629B3CB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48050" y="2247900"/>
            <a:ext cx="2571750" cy="2190750"/>
          </a:xfrm>
          <a:prstGeom xmlns:a="http://schemas.openxmlformats.org/drawingml/2006/main" prst="roundRect">
            <a:avLst>
              <a:gd name="adj" fmla="val 21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F5160E8-E1FD-41E4-89B5-AB3234F7B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4384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708D4A-E3ED-482F-8D39-C66249DD3F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287655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54"/>
                </a:solidFill>
              </a:defRPr>
            </a:pPr>
            <a:r>
              <a:rPr sz="1500" b="1">
                <a:solidFill>
                  <a:srgbClr val="0B3554"/>
                </a:solidFill>
              </a:rPr>
              <a:t>Select NIC codes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0A6178-6858-49A1-A2DF-D88C0BCDB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3476625"/>
            <a:ext cx="2143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Choose activity codes that match the objects.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F05C18-C39A-41E1-89A3-DEE825BEA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9800" y="30861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E97808"/>
                </a:solidFill>
              </a:defRPr>
            </a:pPr>
            <a:r>
              <a:rPr sz="1650" b="1">
                <a:solidFill>
                  <a:srgbClr val="E97808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8375A16-B30F-4FB0-BAA8-0EE1A52024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47900"/>
            <a:ext cx="2571750" cy="2190750"/>
          </a:xfrm>
          <a:prstGeom xmlns:a="http://schemas.openxmlformats.org/drawingml/2006/main" prst="roundRect">
            <a:avLst>
              <a:gd name="adj" fmla="val 21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20CDFFD4-083A-42DA-9BEE-2763C7BA7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4384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03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C963233-5C55-41F8-8F3B-8C316506E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287655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54"/>
                </a:solidFill>
              </a:defRPr>
            </a:pPr>
            <a:r>
              <a:rPr sz="1500" b="1">
                <a:solidFill>
                  <a:srgbClr val="0B3554"/>
                </a:solidFill>
              </a:rPr>
              <a:t>Search conflicts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001D0DC-C7F0-4287-9445-CE8A9E0C3D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0" y="3476625"/>
            <a:ext cx="2143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Check existing companies/LLPs and relevant trademarks.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4E081A-186B-404F-9C7B-0BFBADFC9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086100"/>
            <a:ext cx="2667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E97808"/>
                </a:solidFill>
              </a:defRPr>
            </a:pPr>
            <a:r>
              <a:rPr sz="1650" b="1">
                <a:solidFill>
                  <a:srgbClr val="E97808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1384388-DB27-4135-9733-F919BD2E2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247900"/>
            <a:ext cx="2571750" cy="2190750"/>
          </a:xfrm>
          <a:prstGeom xmlns:a="http://schemas.openxmlformats.org/drawingml/2006/main" prst="roundRect">
            <a:avLst>
              <a:gd name="adj" fmla="val 217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A1F70A4-34D3-4A0B-A26C-8C45B2C7E4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438400"/>
            <a:ext cx="47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4942C0E-E298-40FD-96F7-47F3040018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876550"/>
            <a:ext cx="21526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3554"/>
                </a:solidFill>
              </a:defRPr>
            </a:pPr>
            <a:r>
              <a:rPr sz="1500" b="1">
                <a:solidFill>
                  <a:srgbClr val="0B3554"/>
                </a:solidFill>
              </a:rPr>
              <a:t>Run auto-check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F3FC28C-8E3C-4DBC-AE15-B177906E7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476625"/>
            <a:ext cx="2143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50" b="0">
                <a:solidFill>
                  <a:srgbClr val="536574"/>
                </a:solidFill>
              </a:defRPr>
            </a:pPr>
            <a:r>
              <a:rPr sz="1050" b="0">
                <a:solidFill>
                  <a:srgbClr val="536574"/>
                </a:solidFill>
              </a:rPr>
              <a:t>Resolve restrictions and attach support where required.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A2CD519-017F-4AD4-9251-3A3311C90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762500"/>
            <a:ext cx="10706100" cy="1219200"/>
          </a:xfrm>
          <a:prstGeom xmlns:a="http://schemas.openxmlformats.org/drawingml/2006/main" prst="roundRect">
            <a:avLst>
              <a:gd name="adj" fmla="val 3906"/>
            </a:avLst>
          </a:prstGeom>
          <a:solidFill xmlns:a="http://schemas.openxmlformats.org/drawingml/2006/main">
            <a:srgbClr val="FFF9F2"/>
          </a:solidFill>
          <a:ln xmlns:a="http://schemas.openxmlformats.org/drawingml/2006/main" w="9525">
            <a:solidFill>
              <a:srgbClr val="E8D7C4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A0BF6926-FCA9-4697-8D6E-5E673192AD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4972050"/>
            <a:ext cx="15240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F6F55ED8-7231-4F7A-8920-F5F4369DB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5029200"/>
            <a:ext cx="1333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E97808"/>
                </a:solidFill>
              </a:defRPr>
            </a:pPr>
            <a:r>
              <a:rPr sz="750" b="1">
                <a:solidFill>
                  <a:srgbClr val="E97808"/>
                </a:solidFill>
              </a:rPr>
              <a:t>BEFORE SUBMITTING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80367A5-171D-4A79-8521-263EF82FD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381625"/>
            <a:ext cx="342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17384F"/>
                </a:solidFill>
              </a:defRPr>
            </a:pPr>
            <a:r>
              <a:rPr sz="1350" b="1">
                <a:solidFill>
                  <a:srgbClr val="17384F"/>
                </a:solidFill>
              </a:rPr>
              <a:t>Similarity matters beyond exact spelling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58F87B4-0CBB-42EF-99F2-38325B3F36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67225" y="5219700"/>
            <a:ext cx="6448425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Phonetic resemblance, protected words, trademark conflicts, an incorrect category, or activity codes inconsistent with the objects can lead to objections.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3E51F16-A38D-4267-9F89-86F14C103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6CAD0D5-E9F0-403D-9C0D-7DEED6C46E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120573315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2C7CA2B-DE6A-4708-A110-791AA455F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917AD0-CDFF-4243-B58C-8AD24AB91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OPTIONAL ASSISTED ROUTE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D23CF45-0C85-4E34-8D9F-9924018F2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Consent must show scope before authorisation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EC13E78-6831-4174-9E2F-25B8B482E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The holder sees the access period, chooses individual documents and approves an exact count.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97505C-069F-4F4A-9220-A1EC65B2EF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06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b9b75d2c0f04fac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2057400"/>
            <a:ext cx="6858000" cy="3962400"/>
          </a:xfrm>
          <a:prstGeom xmlns:a="http://schemas.openxmlformats.org/drawingml/2006/main" prst="roundRect">
            <a:avLst>
              <a:gd name="adj" fmla="val 1442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E9D0766-3E7C-4BD1-8F16-820E65388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247900"/>
            <a:ext cx="34861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3554"/>
                </a:solidFill>
              </a:defRPr>
            </a:pPr>
            <a:r>
              <a:rPr sz="1725" b="1">
                <a:solidFill>
                  <a:srgbClr val="0B3554"/>
                </a:solidFill>
              </a:rPr>
              <a:t>The decision remains with the document holder.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0B57E87-89CE-441C-A4C6-48D794748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3038475"/>
            <a:ext cx="3486150" cy="1009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Access conditions appear before consent. Selected and unselected records stay visible together, so the scope can be reviewed without opening another screen.</a:t>
            </a:r>
          </a:p>
        </p:txBody>
      </p:sp>
      <p:pic>
        <p:nvPicPr>
          <p:cNvPr id="2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32855a93c544745"/>
          <a:srcRect xmlns:a="http://schemas.openxmlformats.org/drawingml/2006/main" l="11" t="0" r="11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848600" y="4229100"/>
            <a:ext cx="3486150" cy="1676400"/>
          </a:xfrm>
          <a:prstGeom xmlns:a="http://schemas.openxmlformats.org/drawingml/2006/main" prst="roundRect">
            <a:avLst>
              <a:gd name="adj" fmla="val 2841"/>
            </a:avLst>
          </a:prstGeom>
        </p:spPr>
      </p:pic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D5AF5A-B9FA-4F37-88CB-C53AB7BA5F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5962650"/>
            <a:ext cx="34861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6F3BB2"/>
                </a:solidFill>
              </a:defRPr>
            </a:pPr>
            <a:r>
              <a:rPr sz="825" b="1">
                <a:solidFill>
                  <a:srgbClr val="6F3BB2"/>
                </a:solidFill>
              </a:rPr>
              <a:t>The action itself states the exact document count.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6448AEB-9D90-4F04-B133-5009C2988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5574B97-C3DF-4181-8CEB-228ACE887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145608160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DD29C71-0557-4310-96A9-9E23E1B05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8FF295F-6AC9-4E78-88D2-644EACDAF8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OPTIONAL ASSISTED ROUTE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D21334-940C-499D-9F8E-6BA2E99615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A consent receipt makes access visible and reversible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F38F139-3135-4167-8A1E-B0FAA67D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After authorisation, the holder can see what was shared, for how long, and where to revoke it.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170CB80-3F3F-4510-9898-11D02FE17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07</a:t>
            </a:r>
          </a:p>
        </p:txBody>
      </p:sp>
      <p:pic>
        <p:nvPicPr>
          <p:cNvPr id="1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65abadd0bf4701"/>
          <a:srcRect xmlns:a="http://schemas.openxmlformats.org/drawingml/2006/main" l="0" t="6211" r="0" b="621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47700" y="2057400"/>
            <a:ext cx="8096250" cy="3962400"/>
          </a:xfrm>
          <a:prstGeom xmlns:a="http://schemas.openxmlformats.org/drawingml/2006/main" prst="roundRect">
            <a:avLst>
              <a:gd name="adj" fmla="val 1442"/>
            </a:avLst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87CDAD-8275-4A1F-8D14-A6F034E5A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2381250"/>
            <a:ext cx="23812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3554"/>
                </a:solidFill>
              </a:defRPr>
            </a:pPr>
            <a:r>
              <a:rPr sz="1650" b="1">
                <a:solidFill>
                  <a:srgbClr val="0B3554"/>
                </a:solidFill>
              </a:rPr>
              <a:t>Everything needed to understand the consent remains on one screen.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7E8B91-96A8-47EA-A62D-FCC356948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3638550"/>
            <a:ext cx="2333625" cy="1219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536574"/>
                </a:solidFill>
              </a:defRPr>
            </a:pPr>
            <a:r>
              <a:rPr sz="1125" b="0">
                <a:solidFill>
                  <a:srgbClr val="536574"/>
                </a:solidFill>
              </a:rPr>
              <a:t>The request reference, access window, document issuers and verification status remain visible. Revocation sits beside the continuation action.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F8717C7-AA45-4917-BDAD-E70D18CCF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24950" y="5429250"/>
            <a:ext cx="23336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6F3BB2"/>
                </a:solidFill>
              </a:defRPr>
            </a:pPr>
            <a:r>
              <a:rPr sz="900" b="1">
                <a:solidFill>
                  <a:srgbClr val="6F3BB2"/>
                </a:solidFill>
              </a:rPr>
              <a:t>Training simulation only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734D1F-4618-49B3-835D-1FFE1492E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A8BCBE6-C5C0-438D-A3CF-9F5387791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33440192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3B0D885-73E2-41D1-97F6-FFB445552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10FCF4-5D92-4172-810C-C61424A7D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STEP 3 · SPICE+ PART B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3E5B46-7966-4453-A8AD-3A3D65230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Complete incorporation and the linked forms as one package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F8E761-0BBB-40CF-B0E9-EEE9EED3CC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Part B captures incorporation details and is filed with the applicable linked forms.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245DF58-12CF-45AB-AE26-94D90D15ED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341E7DD-0564-428A-8326-6130566CD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152650"/>
            <a:ext cx="3295650" cy="3162300"/>
          </a:xfrm>
          <a:prstGeom xmlns:a="http://schemas.openxmlformats.org/drawingml/2006/main" prst="roundRect">
            <a:avLst>
              <a:gd name="adj" fmla="val 1807"/>
            </a:avLst>
          </a:prstGeom>
          <a:solidFill xmlns:a="http://schemas.openxmlformats.org/drawingml/2006/main">
            <a:srgbClr val="EDF5FB"/>
          </a:solidFill>
          <a:ln xmlns:a="http://schemas.openxmlformats.org/drawingml/2006/main" w="9525">
            <a:solidFill>
              <a:srgbClr val="BCD6E7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4B57D67-C4D6-42D2-9929-3C321198AF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97808"/>
                </a:solidFill>
              </a:defRPr>
            </a:pPr>
            <a:r>
              <a:rPr sz="900" b="1">
                <a:solidFill>
                  <a:srgbClr val="E97808"/>
                </a:solidFill>
              </a:rPr>
              <a:t>01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5A64841-0B75-4B70-826C-57A9DCF27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733675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3554"/>
                </a:solidFill>
              </a:defRPr>
            </a:pPr>
            <a:r>
              <a:rPr sz="1575" b="1">
                <a:solidFill>
                  <a:srgbClr val="0B3554"/>
                </a:solidFill>
              </a:rPr>
              <a:t>SPICe+ Part B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1BC0638-004D-4DBF-A1D7-69D4D03CA4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861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92FCB9-D934-415F-995D-6D9C400F3B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432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9AE8A7-F6A6-4287-8FA1-047B61D6A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2575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Company and registered-office details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018802A-16EB-4AED-832C-2C9B6CBBA8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38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F7FB32-13D1-4461-91E3-0A7EE0102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89572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750D8CE-C2D4-4689-A9B2-3B7CE8EA3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81000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Capital and subscriber/director information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A3CE736-DDEC-4B88-B9A2-E0AA04439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3910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39BA789-321A-4BA8-8AB8-8A38498D3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481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52F242-1C07-4A23-84D4-651DADF8C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3624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DIN, PAN/TAN and other integrated services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AB86592-29DD-4F14-8681-AC1EC038F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152650"/>
            <a:ext cx="3295650" cy="3162300"/>
          </a:xfrm>
          <a:prstGeom xmlns:a="http://schemas.openxmlformats.org/drawingml/2006/main" prst="roundRect">
            <a:avLst>
              <a:gd name="adj" fmla="val 18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C3A28D5-302F-422F-8B52-48703126C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3812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97808"/>
                </a:solidFill>
              </a:defRPr>
            </a:pPr>
            <a:r>
              <a:rPr sz="900" b="1">
                <a:solidFill>
                  <a:srgbClr val="E97808"/>
                </a:solidFill>
              </a:rPr>
              <a:t>02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3C6447F-080C-4549-96E9-2C8BC6445B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2733675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3554"/>
                </a:solidFill>
              </a:defRPr>
            </a:pPr>
            <a:r>
              <a:rPr sz="1575" b="1">
                <a:solidFill>
                  <a:srgbClr val="0B3554"/>
                </a:solidFill>
              </a:rPr>
              <a:t>Constitution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0244DBA-B8C0-4D8B-A677-717149F75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2861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CA05CF1-D077-466B-8B6D-82B77F4B3F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3432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8AC0656-7703-46C3-A342-868EE24A0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2575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eMoA — memorandum and objects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1C411B8-3DC9-4089-A8B8-770B51D25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38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F0EE738-F608-471D-A3DB-293095F81E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389572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5630585-B83F-4ED4-AF19-5F59E8EB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381000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eAoA — internal governance rules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68CFA2F-57BF-4CBE-AAC7-093B8819E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3910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0EB1B0A-44AC-4CAB-AA14-4D1D697E9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76750" y="44481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9A9EF56-B00F-48DD-BA10-8A9A5D825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43624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INC-9 and declarations where applicable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9EECB4C-6B2C-43AF-ABF3-BB7EB30646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48600" y="2152650"/>
            <a:ext cx="3295650" cy="3162300"/>
          </a:xfrm>
          <a:prstGeom xmlns:a="http://schemas.openxmlformats.org/drawingml/2006/main" prst="roundRect">
            <a:avLst>
              <a:gd name="adj" fmla="val 180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883719C-D855-420F-9C1C-929D9C9E6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381250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E97808"/>
                </a:solidFill>
              </a:defRPr>
            </a:pPr>
            <a:r>
              <a:rPr sz="900" b="1">
                <a:solidFill>
                  <a:srgbClr val="E97808"/>
                </a:solidFill>
              </a:rPr>
              <a:t>03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1C408B5C-EFA3-4104-A991-7B1AC1CB9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733675"/>
            <a:ext cx="2838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3554"/>
                </a:solidFill>
              </a:defRPr>
            </a:pPr>
            <a:r>
              <a:rPr sz="1575" b="1">
                <a:solidFill>
                  <a:srgbClr val="0B3554"/>
                </a:solidFill>
              </a:rPr>
              <a:t>Linked services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0E4E7CFC-0342-43D1-A362-F13618E16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2861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188FA6F-238C-4D9E-8AE2-1E4B36C2A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3432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164A66A3-6CD8-4675-805D-3511606CB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2575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AGILE-PRO-S and applicable registrations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E3A7F25-31E9-48A1-B1E1-981DF2B2F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83857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C4B377F-E3F2-49B8-A7A8-B2F1F42C6F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389572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D35E393-B299-445C-B710-ECEA4B459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381000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Bank-account request in the integrated route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9A60216-BD90-4F71-BEF7-807116670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391025"/>
            <a:ext cx="209550" cy="20955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15997F2-A4D7-4974-BABB-8A68DEE52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4448175"/>
            <a:ext cx="20955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✓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6A04E0C6-951C-4C59-A44F-3B15483BF8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91525" y="4362450"/>
            <a:ext cx="247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State-specific items where offered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EEB4446A-54EC-4402-8C17-65FBCB00D8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5562600"/>
            <a:ext cx="10706100" cy="4953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FFF3E7"/>
          </a:solidFill>
          <a:ln xmlns:a="http://schemas.openxmlformats.org/drawingml/2006/main" w="9525">
            <a:solidFill>
              <a:srgbClr val="FFF3E7"/>
            </a:solidFill>
            <a:prstDash val="solid"/>
          </a:ln>
        </p:spPr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3F7838ED-7745-4EB4-84E7-3187BBC04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724525"/>
            <a:ext cx="102679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17384F"/>
                </a:solidFill>
              </a:defRPr>
            </a:pPr>
            <a:r>
              <a:rPr sz="1050" b="1">
                <a:solidFill>
                  <a:srgbClr val="17384F"/>
                </a:solidFill>
              </a:rPr>
              <a:t>Draft → review → submit webforms → download PDFs → affix DSC → upload signed PDFs → pay applicable fees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45F41F90-53B6-4018-8242-D6E5C1DF6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06A00653-B74D-4A41-A724-AEACD24387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213704510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7FA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9A4AF7C4-B8AF-4865-A7F1-8F1998117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114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97808"/>
          </a:solidFill>
          <a:ln xmlns:a="http://schemas.openxmlformats.org/drawingml/2006/main" w="0">
            <a:solidFill>
              <a:srgbClr val="E97808"/>
            </a:solidFill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A8AFDF-4EDB-4DA6-BF18-2BB778860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38150"/>
            <a:ext cx="4381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E97808"/>
                </a:solidFill>
              </a:defRPr>
            </a:pPr>
            <a:r>
              <a:rPr sz="975" b="1">
                <a:solidFill>
                  <a:srgbClr val="E97808"/>
                </a:solidFill>
              </a:rPr>
              <a:t>STEP 4 · SUBMIT AND TRACK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DED28F9-BDC9-4429-9871-3D938AB50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742950"/>
            <a:ext cx="103822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550" b="1">
                <a:solidFill>
                  <a:srgbClr val="0B3554"/>
                </a:solidFill>
              </a:defRPr>
            </a:pPr>
            <a:r>
              <a:rPr sz="2550" b="1">
                <a:solidFill>
                  <a:srgbClr val="0B3554"/>
                </a:solidFill>
              </a:rPr>
              <a:t>Treat signing, upload and payment as separate control points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4B7E355-EE4F-4AEB-9648-3766460A5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438275"/>
            <a:ext cx="10096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36574"/>
                </a:solidFill>
              </a:defRPr>
            </a:pPr>
            <a:r>
              <a:rPr sz="1275" b="0">
                <a:solidFill>
                  <a:srgbClr val="536574"/>
                </a:solidFill>
              </a:rPr>
              <a:t>A clean draft is not yet a filed application. Confirm every transition on the authorised portal.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9A2DA4B-0D21-4A60-BC2C-B9C4BEAB1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87100" y="447675"/>
            <a:ext cx="476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36574"/>
                </a:solidFill>
              </a:defRPr>
            </a:pPr>
            <a:r>
              <a:rPr sz="900" b="1">
                <a:solidFill>
                  <a:srgbClr val="536574"/>
                </a:solidFill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49D3CBE-E28F-4693-AE39-214F89D58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3622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42C81DD-C0A7-4642-B89F-267CF92E40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95400" y="2526792"/>
            <a:ext cx="60960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52" b="1">
                <a:solidFill>
                  <a:srgbClr val="FFFFFF"/>
                </a:solidFill>
              </a:defRPr>
            </a:pPr>
            <a:r>
              <a:rPr sz="1152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CAFF2EF-7069-42B5-B68B-1B6EC96A9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05000" y="266700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3D1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B8C4AEF-AA9F-49F2-9461-0D905197C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3554"/>
                </a:solidFill>
              </a:defRPr>
            </a:pPr>
            <a:r>
              <a:rPr sz="1350" b="1">
                <a:solidFill>
                  <a:srgbClr val="0B3554"/>
                </a:solidFill>
              </a:rPr>
              <a:t>Review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69BFC6B-74B8-47A4-BE9D-BF1700674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3600450"/>
            <a:ext cx="1943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Validate names, addresses, attachments and declarations.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0710AE2-5DA2-431C-A114-4B21607C8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3622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06D0067-2645-45FE-822B-2EA298B18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0450" y="2526792"/>
            <a:ext cx="60960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52" b="1">
                <a:solidFill>
                  <a:srgbClr val="FFFFFF"/>
                </a:solidFill>
              </a:defRPr>
            </a:pPr>
            <a:r>
              <a:rPr sz="1152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775B7F-B396-437D-A836-3218B445E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10050" y="266700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3D1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1A66786-0CE8-4114-8B68-0036EA34A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9085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3554"/>
                </a:solidFill>
              </a:defRPr>
            </a:pPr>
            <a:r>
              <a:rPr sz="1350" b="1">
                <a:solidFill>
                  <a:srgbClr val="0B3554"/>
                </a:solidFill>
              </a:rPr>
              <a:t>Submit webforms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A4C0F6C-280C-4FA2-A228-11ECBB5DE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600450"/>
            <a:ext cx="1943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Generate the filing package and preserve the service request number.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4567BAA-6C50-467F-876C-AA18E44FD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3622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31C60F-0F05-4087-B5F5-0BD3FBC8BD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0" y="2526792"/>
            <a:ext cx="60960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52" b="1">
                <a:solidFill>
                  <a:srgbClr val="FFFFFF"/>
                </a:solidFill>
              </a:defRPr>
            </a:pPr>
            <a:r>
              <a:rPr sz="1152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ACAAF85-13C2-48E1-AFCA-71586735F6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66700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3D1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B1EFC8B-4545-4CA2-AFC2-409A5DBA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959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3554"/>
                </a:solidFill>
              </a:defRPr>
            </a:pPr>
            <a:r>
              <a:rPr sz="1350" b="1">
                <a:solidFill>
                  <a:srgbClr val="0B3554"/>
                </a:solidFill>
              </a:rPr>
              <a:t>Affix DSC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C93E4AA-234C-43F3-86BE-7AE512133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38750" y="3600450"/>
            <a:ext cx="1943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Each required signatory signs the correct downloaded PDF.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E18E41F-202F-4E23-90E1-4D7C8921A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622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B4D78"/>
          </a:solidFill>
          <a:ln xmlns:a="http://schemas.openxmlformats.org/drawingml/2006/main" w="0">
            <a:solidFill>
              <a:srgbClr val="0B4D78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63ABD4F-A996-4E22-81A0-54B246636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526792"/>
            <a:ext cx="60960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52" b="1">
                <a:solidFill>
                  <a:srgbClr val="FFFFFF"/>
                </a:solidFill>
              </a:defRPr>
            </a:pPr>
            <a:r>
              <a:rPr sz="1152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406475-2B51-401A-ACDF-6039E365C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667000"/>
            <a:ext cx="952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AFC3D1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E6B660D-4590-4ED6-8C9C-4F6E574FC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3554"/>
                </a:solidFill>
              </a:defRPr>
            </a:pPr>
            <a:r>
              <a:rPr sz="1350" b="1">
                <a:solidFill>
                  <a:srgbClr val="0B3554"/>
                </a:solidFill>
              </a:rPr>
              <a:t>Upload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229D27D-2567-4FC4-A92B-185DFF0B0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3600450"/>
            <a:ext cx="1943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Return the signed package within the applicable validity window.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ABA1C81-4F2E-46D1-9B87-2C742D12F0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362200"/>
            <a:ext cx="609600" cy="609600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2F6B3D"/>
          </a:solidFill>
          <a:ln xmlns:a="http://schemas.openxmlformats.org/drawingml/2006/main" w="0">
            <a:solidFill>
              <a:srgbClr val="2F6B3D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E8B5230-97AC-427E-9113-6D37ED35B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2526792"/>
            <a:ext cx="609600" cy="18288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152" b="1">
                <a:solidFill>
                  <a:srgbClr val="FFFFFF"/>
                </a:solidFill>
              </a:defRPr>
            </a:pPr>
            <a:r>
              <a:rPr sz="1152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94EE4C2-93F0-4B86-909C-8E5AFA3E5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0" y="3200400"/>
            <a:ext cx="1809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3554"/>
                </a:solidFill>
              </a:defRPr>
            </a:pPr>
            <a:r>
              <a:rPr sz="1350" b="1">
                <a:solidFill>
                  <a:srgbClr val="0B3554"/>
                </a:solidFill>
              </a:rPr>
              <a:t>Pay and track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3531B38-9FB8-4EC7-ADC0-911EA6EEE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3600450"/>
            <a:ext cx="19431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Use the official payment path and monitor status or resubmission.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5777E23-6D92-49EA-BB78-4EEF372E9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933950"/>
            <a:ext cx="10706100" cy="1123950"/>
          </a:xfrm>
          <a:prstGeom xmlns:a="http://schemas.openxmlformats.org/drawingml/2006/main" prst="roundRect">
            <a:avLst>
              <a:gd name="adj" fmla="val 423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4DEE6"/>
            </a:solidFill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4704D2F-87BE-4F20-956E-E6A4A0CCB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6775" y="5162550"/>
            <a:ext cx="13144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EDF5FB"/>
          </a:solidFill>
          <a:ln xmlns:a="http://schemas.openxmlformats.org/drawingml/2006/main" w="9525">
            <a:solidFill>
              <a:srgbClr val="EDF5FB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ECE26C5A-ED4A-498D-9359-7D0A578859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" y="5219700"/>
            <a:ext cx="112395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EVIDENCE TO KEEP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5006042-4ED4-47DB-AA1A-968BE5B1E8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5153025"/>
            <a:ext cx="852487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17384F"/>
                </a:solidFill>
              </a:defRPr>
            </a:pPr>
            <a:r>
              <a:rPr sz="1125" b="1">
                <a:solidFill>
                  <a:srgbClr val="17384F"/>
                </a:solidFill>
              </a:rPr>
              <a:t>Draft versions · consent/approvals · signed PDFs · SRN · challan/payment receipt · RoC communication · certificate of incorporation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2346B89-905F-4C8F-8E24-FB4A718D9F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0775" y="5648325"/>
            <a:ext cx="7477125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536574"/>
                </a:solidFill>
              </a:defRPr>
            </a:pPr>
            <a:r>
              <a:rPr sz="975" b="0">
                <a:solidFill>
                  <a:srgbClr val="536574"/>
                </a:solidFill>
              </a:rPr>
              <a:t>Never rely on a browser tab as the only record of a statutory submission.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888A699-C5D2-4F1B-8966-FD6437206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6505575"/>
            <a:ext cx="723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 b="1">
                <a:solidFill>
                  <a:srgbClr val="6C7C88"/>
                </a:solidFill>
              </a:defRPr>
            </a:pPr>
            <a:r>
              <a:rPr sz="750" b="1">
                <a:solidFill>
                  <a:srgbClr val="6C7C88"/>
                </a:solidFill>
              </a:rPr>
              <a:t>TRAINING MATERIAL · REPRESENTATION ONLY · VERIFY LIVE REQUIREMENTS ON MCA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F89C7D75-45C3-44AA-8E23-254CB8180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10700" y="6505575"/>
            <a:ext cx="21526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750" b="1">
                <a:solidFill>
                  <a:srgbClr val="0B4D78"/>
                </a:solidFill>
              </a:defRPr>
            </a:pPr>
            <a:r>
              <a:rPr sz="750" b="1">
                <a:solidFill>
                  <a:srgbClr val="0B4D78"/>
                </a:solidFill>
              </a:rPr>
              <a:t>Business Facilitation Portal</a:t>
            </a:r>
          </a:p>
        </p:txBody>
      </p:sp>
    </p:spTree>
    <p:extLst>
      <p:ext uri="{BB962C8B-B14F-4D97-AF65-F5344CB8AC3E}">
        <p14:creationId xmlns:p14="http://schemas.microsoft.com/office/powerpoint/2010/main" val="1972051249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2026-08-23T17:34:29.9380000Z</dcterms:created>
  <dcterms:modified xsi:type="dcterms:W3CDTF">2026-08-23T17:34:29.9380000Z</dcterms:modified>
</coreProperties>
</file>